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8" r:id="rId10"/>
    <p:sldId id="263" r:id="rId11"/>
    <p:sldId id="282" r:id="rId12"/>
    <p:sldId id="277" r:id="rId13"/>
    <p:sldId id="275" r:id="rId14"/>
    <p:sldId id="278" r:id="rId15"/>
    <p:sldId id="280" r:id="rId16"/>
    <p:sldId id="304" r:id="rId17"/>
    <p:sldId id="305" r:id="rId18"/>
    <p:sldId id="306" r:id="rId19"/>
  </p:sldIdLst>
  <p:sldSz cx="9144000" cy="6858000" type="screen4x3"/>
  <p:notesSz cx="6669088" cy="97536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530"/>
    <a:srgbClr val="F5B4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890" y="-102"/>
      </p:cViewPr>
      <p:guideLst>
        <p:guide orient="horz" pos="3072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702685973777074E-2"/>
          <c:y val="0"/>
          <c:w val="0.77554639003457904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3024606299212599"/>
                  <c:y val="1.95825728137846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929794530832394E-2"/>
                  <c:y val="-3.39987405397184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'PIVOT (2)'!$A$65:$A$66</c:f>
              <c:strCache>
                <c:ptCount val="2"/>
                <c:pt idx="0">
                  <c:v>Ostale pravne i fizičke osobe</c:v>
                </c:pt>
                <c:pt idx="1">
                  <c:v>Orgnaizacije civilnog društva</c:v>
                </c:pt>
              </c:strCache>
            </c:strRef>
          </c:cat>
          <c:val>
            <c:numRef>
              <c:f>'PIVOT (2)'!$C$65:$C$66</c:f>
              <c:numCache>
                <c:formatCode>#,##0.00</c:formatCode>
                <c:ptCount val="2"/>
                <c:pt idx="0">
                  <c:v>201670782.73999992</c:v>
                </c:pt>
                <c:pt idx="1">
                  <c:v>122176055.96000001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96826377592332"/>
          <c:y val="0"/>
          <c:w val="0.62404039152203505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FDA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7507335759213827E-2"/>
                  <c:y val="0.135474009736794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216175238060651E-2"/>
                  <c:y val="-0.181442948240938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'Sve djelatnosti (2)'!$A$34:$A$35</c:f>
              <c:strCache>
                <c:ptCount val="2"/>
                <c:pt idx="0">
                  <c:v>Razvoj kulturnog i umjentičkog stvaralaštva i proizvodnje</c:v>
                </c:pt>
                <c:pt idx="1">
                  <c:v>Zaštita i očuvanje kulturne baštine</c:v>
                </c:pt>
              </c:strCache>
            </c:strRef>
          </c:cat>
          <c:val>
            <c:numRef>
              <c:f>'Sve djelatnosti (2)'!$C$34:$C$35</c:f>
              <c:numCache>
                <c:formatCode>#,##0.00</c:formatCode>
                <c:ptCount val="2"/>
                <c:pt idx="0">
                  <c:v>66381931.879999995</c:v>
                </c:pt>
                <c:pt idx="1">
                  <c:v>55794124.079999998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87680"/>
          </a:xfrm>
          <a:prstGeom prst="rect">
            <a:avLst/>
          </a:prstGeom>
        </p:spPr>
        <p:txBody>
          <a:bodyPr vert="horz" lIns="91405" tIns="45702" rIns="91405" bIns="4570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05" tIns="45702" rIns="91405" bIns="45702" rtlCol="0"/>
          <a:lstStyle>
            <a:lvl1pPr algn="r">
              <a:defRPr sz="1200"/>
            </a:lvl1pPr>
          </a:lstStyle>
          <a:p>
            <a:fld id="{126D872F-D330-4A4F-B955-B853D38EAFAE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2" y="9264228"/>
            <a:ext cx="2889938" cy="487680"/>
          </a:xfrm>
          <a:prstGeom prst="rect">
            <a:avLst/>
          </a:prstGeom>
        </p:spPr>
        <p:txBody>
          <a:bodyPr vert="horz" lIns="91405" tIns="45702" rIns="91405" bIns="4570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lIns="91405" tIns="45702" rIns="91405" bIns="45702" rtlCol="0" anchor="b"/>
          <a:lstStyle>
            <a:lvl1pPr algn="r">
              <a:defRPr sz="1200"/>
            </a:lvl1pPr>
          </a:lstStyle>
          <a:p>
            <a:fld id="{06DE33E7-456E-4D34-A1EB-DA362BDAC72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119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250" cy="487363"/>
          </a:xfrm>
          <a:prstGeom prst="rect">
            <a:avLst/>
          </a:prstGeom>
        </p:spPr>
        <p:txBody>
          <a:bodyPr vert="horz" lIns="91405" tIns="45702" rIns="91405" bIns="4570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2" y="3"/>
            <a:ext cx="2889250" cy="487363"/>
          </a:xfrm>
          <a:prstGeom prst="rect">
            <a:avLst/>
          </a:prstGeom>
        </p:spPr>
        <p:txBody>
          <a:bodyPr vert="horz" lIns="91405" tIns="45702" rIns="91405" bIns="45702" rtlCol="0"/>
          <a:lstStyle>
            <a:lvl1pPr algn="r">
              <a:defRPr sz="1200"/>
            </a:lvl1pPr>
          </a:lstStyle>
          <a:p>
            <a:fld id="{FE456ABB-C949-41D3-8F42-EF27D6DA88A8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2" rIns="91405" bIns="45702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32325"/>
            <a:ext cx="5335588" cy="4389438"/>
          </a:xfrm>
          <a:prstGeom prst="rect">
            <a:avLst/>
          </a:prstGeom>
        </p:spPr>
        <p:txBody>
          <a:bodyPr vert="horz" lIns="91405" tIns="45702" rIns="91405" bIns="457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1"/>
            <a:ext cx="2889250" cy="487363"/>
          </a:xfrm>
          <a:prstGeom prst="rect">
            <a:avLst/>
          </a:prstGeom>
        </p:spPr>
        <p:txBody>
          <a:bodyPr vert="horz" lIns="91405" tIns="45702" rIns="91405" bIns="4570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2" y="9264651"/>
            <a:ext cx="2889250" cy="487363"/>
          </a:xfrm>
          <a:prstGeom prst="rect">
            <a:avLst/>
          </a:prstGeom>
        </p:spPr>
        <p:txBody>
          <a:bodyPr vert="horz" lIns="91405" tIns="45702" rIns="91405" bIns="45702" rtlCol="0" anchor="b"/>
          <a:lstStyle>
            <a:lvl1pPr algn="r">
              <a:defRPr sz="1200"/>
            </a:lvl1pPr>
          </a:lstStyle>
          <a:p>
            <a:fld id="{C8C4AA5B-E6BF-48F4-BBD7-EAEAD0C51E9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34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AA5B-E6BF-48F4-BBD7-EAEAD0C51E9A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06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81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9FDC8619-9AD0-408C-9932-F99DFB4E2176}" type="datetimeFigureOut">
              <a:rPr lang="hr-HR" smtClean="0"/>
              <a:pPr/>
              <a:t>9.3.2017.</a:t>
            </a:fld>
            <a:endParaRPr lang="hr-H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C59E2EC-2C32-4E90-B78F-9F44636F517D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tipe.buljan@min-kulture.h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tipe.buljan@min-kulture.hr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-kulture.h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3568" y="980728"/>
            <a:ext cx="7776864" cy="1224135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hr-HR" b="1" dirty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hr-HR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Info</a:t>
            </a:r>
            <a: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dani</a:t>
            </a:r>
            <a: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2017. </a:t>
            </a:r>
            <a:b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hr-HR" b="1" dirty="0">
                <a:solidFill>
                  <a:schemeClr val="bg1">
                    <a:lumMod val="10000"/>
                  </a:schemeClr>
                </a:solidFill>
                <a:effectLst/>
              </a:rPr>
              <a:t/>
            </a:r>
            <a:br>
              <a:rPr lang="hr-HR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endParaRPr lang="hr-HR" b="1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99592" y="2276872"/>
            <a:ext cx="6872808" cy="3361928"/>
          </a:xfrm>
        </p:spPr>
        <p:txBody>
          <a:bodyPr>
            <a:normAutofit/>
          </a:bodyPr>
          <a:lstStyle/>
          <a:p>
            <a:endParaRPr lang="hr-HR" b="1" dirty="0" smtClean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 natječajima za financiranje projekata i programa organizacija civilnog društva u 2017. godini </a:t>
            </a:r>
          </a:p>
          <a:p>
            <a:endParaRPr lang="hr-HR" b="1" dirty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endParaRPr lang="hr-HR" b="1" dirty="0" smtClean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Programska područja - potpore</a:t>
            </a:r>
            <a:endParaRPr lang="hr-HR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>
              <a:lnSpc>
                <a:spcPct val="110000"/>
              </a:lnSpc>
              <a:buClrTx/>
            </a:pPr>
            <a:r>
              <a:rPr lang="hr-HR" sz="24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redovna djelatnost strukovnih </a:t>
            </a:r>
            <a:r>
              <a:rPr lang="hr-HR" sz="24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udruga u </a:t>
            </a:r>
            <a:r>
              <a:rPr lang="hr-HR" sz="24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kulturi</a:t>
            </a:r>
            <a:endParaRPr lang="hr-HR" sz="1200" dirty="0" smtClean="0"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Tx/>
            </a:pPr>
            <a:r>
              <a:rPr lang="hr-HR" sz="24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izvedbene umjetnosti</a:t>
            </a:r>
            <a:endParaRPr lang="hr-HR" sz="2400" dirty="0"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Tx/>
            </a:pPr>
            <a:r>
              <a:rPr lang="hr-HR" sz="24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vizualne </a:t>
            </a:r>
            <a:r>
              <a:rPr lang="hr-HR" sz="24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umjetnosti</a:t>
            </a:r>
          </a:p>
          <a:p>
            <a:pPr>
              <a:lnSpc>
                <a:spcPct val="110000"/>
              </a:lnSpc>
              <a:buClrTx/>
            </a:pPr>
            <a:r>
              <a:rPr lang="hr-HR" sz="24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lang="hr-HR" sz="24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novativne umjetničke i kulturne prakse</a:t>
            </a:r>
            <a:endParaRPr lang="hr-HR" sz="2400" dirty="0" smtClean="0">
              <a:solidFill>
                <a:srgbClr val="FFFFFF">
                  <a:lumMod val="10000"/>
                </a:srgb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Tx/>
            </a:pPr>
            <a:r>
              <a:rPr lang="hr-HR" sz="2400" dirty="0" smtClean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knjižnična </a:t>
            </a:r>
            <a:r>
              <a:rPr lang="hr-HR" sz="2400" dirty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djelatnost </a:t>
            </a:r>
            <a:endParaRPr lang="hr-HR" sz="2400" dirty="0" smtClean="0">
              <a:solidFill>
                <a:srgbClr val="FFFFFF">
                  <a:lumMod val="10000"/>
                </a:srgb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Tx/>
            </a:pPr>
            <a:r>
              <a:rPr lang="hr-HR" sz="2400" dirty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lang="hr-HR" sz="2400" dirty="0" smtClean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aštita </a:t>
            </a:r>
            <a:r>
              <a:rPr lang="hr-HR" sz="2400" dirty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i očuvanje kulturnih dobara </a:t>
            </a:r>
          </a:p>
          <a:p>
            <a:pPr lvl="0">
              <a:lnSpc>
                <a:spcPct val="110000"/>
              </a:lnSpc>
              <a:buClrTx/>
            </a:pPr>
            <a:r>
              <a:rPr lang="hr-HR" sz="24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lang="hr-HR" sz="24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uzejska i arhivska djelatnost</a:t>
            </a:r>
            <a:endParaRPr lang="hr-HR" sz="1200" dirty="0">
              <a:solidFill>
                <a:srgbClr val="FFFFFF">
                  <a:lumMod val="10000"/>
                </a:srgb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buClrTx/>
            </a:pPr>
            <a:r>
              <a:rPr lang="hr-HR" sz="2400" dirty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digitalizacija u arhivskoj, knjižničnoj i muzejskoj djelatnosti</a:t>
            </a:r>
          </a:p>
          <a:p>
            <a:pPr>
              <a:buNone/>
            </a:pP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Programska područja - </a:t>
            </a:r>
            <a:r>
              <a:rPr lang="hr-HR" sz="3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potpore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0263" y="1700808"/>
            <a:ext cx="8216537" cy="5034103"/>
          </a:xfrm>
        </p:spPr>
        <p:txBody>
          <a:bodyPr/>
          <a:lstStyle/>
          <a:p>
            <a:pPr lvl="0">
              <a:lnSpc>
                <a:spcPct val="110000"/>
              </a:lnSpc>
              <a:buClrTx/>
            </a:pPr>
            <a:r>
              <a:rPr lang="hr-HR" sz="2400" dirty="0" smtClean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međunarodna </a:t>
            </a:r>
            <a:r>
              <a:rPr lang="hr-HR" sz="2400" dirty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kulturna suradnja </a:t>
            </a:r>
          </a:p>
          <a:p>
            <a:pPr lvl="0">
              <a:lnSpc>
                <a:spcPct val="110000"/>
              </a:lnSpc>
              <a:buClrTx/>
            </a:pPr>
            <a:r>
              <a:rPr lang="hr-HR" sz="2400" dirty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nabava informatičke opreme </a:t>
            </a:r>
          </a:p>
          <a:p>
            <a:pPr lvl="0">
              <a:lnSpc>
                <a:spcPct val="110000"/>
              </a:lnSpc>
              <a:buClrTx/>
            </a:pPr>
            <a:r>
              <a:rPr lang="hr-HR" sz="2400" dirty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izgradnja, održavanje i opremanje ustanova </a:t>
            </a:r>
            <a:r>
              <a:rPr lang="hr-HR" sz="2400" dirty="0" smtClean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kulture</a:t>
            </a:r>
          </a:p>
          <a:p>
            <a:pPr marL="0" lvl="0" indent="0">
              <a:lnSpc>
                <a:spcPct val="110000"/>
              </a:lnSpc>
              <a:buClrTx/>
              <a:buNone/>
            </a:pPr>
            <a:endParaRPr lang="hr-HR" sz="2400" dirty="0">
              <a:solidFill>
                <a:srgbClr val="FFFFFF">
                  <a:lumMod val="10000"/>
                </a:srgb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buClrTx/>
            </a:pPr>
            <a:r>
              <a:rPr lang="hr-HR" sz="2400" dirty="0" smtClean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potpora </a:t>
            </a:r>
            <a:r>
              <a:rPr lang="hr-HR" sz="2400" dirty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izdavanju knjiga </a:t>
            </a:r>
            <a:endParaRPr lang="hr-HR" sz="2400" dirty="0" smtClean="0">
              <a:solidFill>
                <a:srgbClr val="FFFFFF">
                  <a:lumMod val="10000"/>
                </a:srgb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buClrTx/>
            </a:pPr>
            <a:r>
              <a:rPr lang="hr-HR" sz="2400" dirty="0" smtClean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književne </a:t>
            </a:r>
            <a:r>
              <a:rPr lang="hr-HR" sz="2400" dirty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manifestacije i nastupi na sajmovima knjiga </a:t>
            </a:r>
            <a:endParaRPr lang="hr-HR" sz="2400" dirty="0" smtClean="0">
              <a:solidFill>
                <a:srgbClr val="FFFFFF">
                  <a:lumMod val="10000"/>
                </a:srgb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buClrTx/>
            </a:pPr>
            <a:r>
              <a:rPr lang="hr-HR" sz="2400" dirty="0" smtClean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izdavanje časopisa </a:t>
            </a:r>
            <a:r>
              <a:rPr lang="hr-HR" sz="2400" dirty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hr-HR" sz="2400" dirty="0" smtClean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elektroničkih publikacija</a:t>
            </a:r>
            <a:endParaRPr lang="hr-HR" sz="1200" dirty="0" smtClean="0">
              <a:solidFill>
                <a:srgbClr val="FFFFFF">
                  <a:lumMod val="10000"/>
                </a:srgb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buClrTx/>
            </a:pPr>
            <a:r>
              <a:rPr lang="hr-HR" sz="2400" dirty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lang="hr-HR" sz="2400" dirty="0" smtClean="0">
                <a:solidFill>
                  <a:srgbClr val="FFFFFF">
                    <a:lumMod val="1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njiževni programi u knjižarama</a:t>
            </a:r>
            <a:endParaRPr lang="hr-HR" sz="2400" dirty="0">
              <a:solidFill>
                <a:srgbClr val="FFFFFF">
                  <a:lumMod val="10000"/>
                </a:srgb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buClrTx/>
            </a:pPr>
            <a:endParaRPr lang="hr-HR" sz="2400" dirty="0" smtClean="0">
              <a:solidFill>
                <a:srgbClr val="FFFFFF">
                  <a:lumMod val="10000"/>
                </a:srgb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buClrTx/>
            </a:pPr>
            <a:endParaRPr lang="hr-HR" sz="2800" dirty="0" smtClean="0">
              <a:solidFill>
                <a:srgbClr val="FFFFFF">
                  <a:lumMod val="10000"/>
                </a:srgb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buClrTx/>
            </a:pPr>
            <a:endParaRPr lang="hr-HR" sz="2800" dirty="0">
              <a:solidFill>
                <a:srgbClr val="FFFFFF">
                  <a:lumMod val="10000"/>
                </a:srgbClr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53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084982"/>
          </a:xfrm>
        </p:spPr>
        <p:txBody>
          <a:bodyPr/>
          <a:lstStyle/>
          <a:p>
            <a:r>
              <a:rPr lang="hr-HR" sz="3200" dirty="0" smtClean="0">
                <a:effectLst/>
              </a:rPr>
              <a:t>Temelj i uvjeti za područje nakladništva i knjižarstva</a:t>
            </a:r>
            <a:endParaRPr lang="hr-HR" sz="3200" dirty="0"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08014"/>
            <a:ext cx="8280920" cy="4931433"/>
          </a:xfrm>
        </p:spPr>
        <p:txBody>
          <a:bodyPr/>
          <a:lstStyle/>
          <a:p>
            <a:pPr>
              <a:buClrTx/>
            </a:pPr>
            <a:r>
              <a:rPr lang="hr-HR" sz="2400" dirty="0" smtClean="0">
                <a:effectLst/>
                <a:latin typeface="Arial" pitchFamily="34" charset="0"/>
                <a:cs typeface="Arial" pitchFamily="34" charset="0"/>
              </a:rPr>
              <a:t>Zakon o državnim potporama</a:t>
            </a:r>
          </a:p>
          <a:p>
            <a:pPr>
              <a:buClrTx/>
            </a:pPr>
            <a:r>
              <a:rPr lang="hr-HR" sz="2400" dirty="0" smtClean="0">
                <a:effectLst/>
                <a:latin typeface="Arial" pitchFamily="34" charset="0"/>
                <a:cs typeface="Arial" pitchFamily="34" charset="0"/>
              </a:rPr>
              <a:t>Smjernice politike državnih potpora za razdoblje 2017. – 2019.</a:t>
            </a:r>
          </a:p>
          <a:p>
            <a:pPr>
              <a:buClrTx/>
            </a:pPr>
            <a:r>
              <a:rPr lang="hr-HR" sz="2400" dirty="0" smtClean="0">
                <a:effectLst/>
                <a:latin typeface="Arial" pitchFamily="34" charset="0"/>
                <a:cs typeface="Arial" pitchFamily="34" charset="0"/>
              </a:rPr>
              <a:t>Ugovor o funkcioniranju Europske unije </a:t>
            </a:r>
            <a:r>
              <a:rPr lang="hr-HR" sz="1600" dirty="0" smtClean="0">
                <a:effectLst/>
                <a:latin typeface="Arial" pitchFamily="34" charset="0"/>
                <a:cs typeface="Arial" pitchFamily="34" charset="0"/>
              </a:rPr>
              <a:t>(članci 107., 108. i 109.)</a:t>
            </a:r>
          </a:p>
          <a:p>
            <a:pPr lvl="0">
              <a:buClrTx/>
            </a:pPr>
            <a:r>
              <a:rPr lang="hr-HR" sz="2400" dirty="0"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hr-HR" sz="2400" dirty="0" smtClean="0">
                <a:effectLst/>
                <a:latin typeface="Arial" pitchFamily="34" charset="0"/>
                <a:cs typeface="Arial" pitchFamily="34" charset="0"/>
              </a:rPr>
              <a:t>ravne i fizičke osobe </a:t>
            </a:r>
            <a:r>
              <a:rPr lang="hr-HR" sz="2400" dirty="0" smtClean="0">
                <a:effectLst/>
                <a:latin typeface="+mj-lt"/>
              </a:rPr>
              <a:t>registrirane </a:t>
            </a:r>
            <a:r>
              <a:rPr lang="hr-HR" sz="2400" dirty="0">
                <a:effectLst/>
                <a:latin typeface="+mj-lt"/>
              </a:rPr>
              <a:t>za obavljanje nakladničke ili knjižarske </a:t>
            </a:r>
            <a:r>
              <a:rPr lang="hr-HR" sz="2400" dirty="0" smtClean="0">
                <a:effectLst/>
                <a:latin typeface="+mj-lt"/>
              </a:rPr>
              <a:t>djelatnosti</a:t>
            </a:r>
            <a:endParaRPr lang="hr-HR" sz="2400" dirty="0" smtClean="0">
              <a:effectLst/>
              <a:latin typeface="+mj-lt"/>
              <a:cs typeface="Arial" pitchFamily="34" charset="0"/>
            </a:endParaRPr>
          </a:p>
          <a:p>
            <a:pPr lvl="0">
              <a:buClrTx/>
            </a:pPr>
            <a:r>
              <a:rPr lang="hr-HR" sz="2400" dirty="0" smtClean="0">
                <a:effectLst/>
                <a:latin typeface="Arial" pitchFamily="34" charset="0"/>
                <a:cs typeface="Arial" pitchFamily="34" charset="0"/>
              </a:rPr>
              <a:t>ukupno programi OCD-a – cca </a:t>
            </a:r>
            <a:r>
              <a:rPr lang="hr-HR" sz="2400" dirty="0"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lang="hr-HR" sz="2400" dirty="0" smtClean="0">
                <a:effectLst/>
                <a:latin typeface="Arial" pitchFamily="34" charset="0"/>
                <a:cs typeface="Arial" pitchFamily="34" charset="0"/>
              </a:rPr>
              <a:t> mil. kuna </a:t>
            </a:r>
          </a:p>
          <a:p>
            <a:pPr lvl="0">
              <a:buClrTx/>
            </a:pPr>
            <a:r>
              <a:rPr lang="hr-HR" sz="2400" dirty="0"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lang="hr-HR" sz="2400" dirty="0" smtClean="0">
                <a:effectLst/>
                <a:latin typeface="Arial" pitchFamily="34" charset="0"/>
                <a:cs typeface="Arial" pitchFamily="34" charset="0"/>
              </a:rPr>
              <a:t>roj programa – </a:t>
            </a:r>
            <a:r>
              <a:rPr lang="hr-HR" sz="2400" dirty="0" err="1" smtClean="0">
                <a:effectLst/>
                <a:latin typeface="Arial" pitchFamily="34" charset="0"/>
                <a:cs typeface="Arial" pitchFamily="34" charset="0"/>
              </a:rPr>
              <a:t>cca</a:t>
            </a:r>
            <a:r>
              <a:rPr lang="hr-HR" sz="2400" dirty="0" smtClean="0">
                <a:effectLst/>
                <a:latin typeface="Arial" pitchFamily="34" charset="0"/>
                <a:cs typeface="Arial" pitchFamily="34" charset="0"/>
              </a:rPr>
              <a:t> 300 programa </a:t>
            </a:r>
          </a:p>
          <a:p>
            <a:pPr lvl="0">
              <a:buClr>
                <a:srgbClr val="6600FF"/>
              </a:buClr>
            </a:pPr>
            <a:endParaRPr lang="hr-HR" sz="280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3600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400" dirty="0" smtClean="0">
                <a:effectLst/>
                <a:latin typeface="Arial" pitchFamily="34" charset="0"/>
                <a:cs typeface="Arial" pitchFamily="34" charset="0"/>
              </a:rPr>
              <a:t>Posebni natječaji</a:t>
            </a:r>
            <a:endParaRPr lang="hr-HR" sz="3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8971" y="2132856"/>
            <a:ext cx="8229600" cy="3556992"/>
          </a:xfrm>
        </p:spPr>
        <p:txBody>
          <a:bodyPr/>
          <a:lstStyle/>
          <a:p>
            <a:pPr>
              <a:buClrTx/>
            </a:pPr>
            <a:r>
              <a:rPr lang="hr-HR" sz="2800" dirty="0"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hr-HR" sz="2800" dirty="0" smtClean="0">
                <a:effectLst/>
                <a:latin typeface="Arial" pitchFamily="34" charset="0"/>
                <a:cs typeface="Arial" pitchFamily="34" charset="0"/>
              </a:rPr>
              <a:t>rogram </a:t>
            </a:r>
            <a:r>
              <a:rPr lang="hr-HR" sz="2800" i="1" dirty="0" smtClean="0">
                <a:effectLst/>
                <a:latin typeface="Arial" pitchFamily="34" charset="0"/>
                <a:cs typeface="Arial" pitchFamily="34" charset="0"/>
              </a:rPr>
              <a:t>Poduzetništvo u kulturi za 2017.</a:t>
            </a:r>
          </a:p>
          <a:p>
            <a:pPr>
              <a:buClrTx/>
            </a:pPr>
            <a:r>
              <a:rPr lang="hr-HR" sz="2800" dirty="0" smtClean="0">
                <a:effectLst/>
                <a:latin typeface="Arial" pitchFamily="34" charset="0"/>
                <a:cs typeface="Arial" pitchFamily="34" charset="0"/>
              </a:rPr>
              <a:t>otkup vrijednih knjiga za narodne knjižnice u 2017.</a:t>
            </a:r>
          </a:p>
          <a:p>
            <a:pPr marL="0" indent="0">
              <a:buClrTx/>
              <a:buNone/>
            </a:pPr>
            <a:endParaRPr lang="hr-HR" sz="2800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hr-HR" sz="2800" dirty="0" smtClean="0">
                <a:effectLst/>
                <a:latin typeface="Arial" pitchFamily="34" charset="0"/>
                <a:cs typeface="Arial" pitchFamily="34" charset="0"/>
              </a:rPr>
              <a:t>program Kreativna Europa 2014-2020.</a:t>
            </a:r>
          </a:p>
          <a:p>
            <a:pPr>
              <a:buClrTx/>
            </a:pPr>
            <a:r>
              <a:rPr lang="hr-HR" sz="2800" dirty="0"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hr-HR" sz="2800" dirty="0" smtClean="0">
                <a:effectLst/>
                <a:latin typeface="Arial" pitchFamily="34" charset="0"/>
                <a:cs typeface="Arial" pitchFamily="34" charset="0"/>
              </a:rPr>
              <a:t>rogrami fondova EU – Učinkoviti ljudski potencijali</a:t>
            </a:r>
            <a:endParaRPr lang="hr-HR" sz="2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r-HR" sz="3200" dirty="0" smtClean="0">
                <a:effectLst/>
                <a:latin typeface="Arial" pitchFamily="34" charset="0"/>
                <a:cs typeface="Arial" pitchFamily="34" charset="0"/>
              </a:rPr>
              <a:t>Poduzetništvo u kulturi za 2017.</a:t>
            </a:r>
            <a:endParaRPr lang="hr-HR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91264" cy="5328592"/>
          </a:xfrm>
        </p:spPr>
        <p:txBody>
          <a:bodyPr/>
          <a:lstStyle/>
          <a:p>
            <a:pPr>
              <a:buClrTx/>
            </a:pPr>
            <a:r>
              <a:rPr lang="hr-HR" sz="2400" dirty="0" smtClean="0">
                <a:effectLst/>
                <a:latin typeface="+mj-lt"/>
              </a:rPr>
              <a:t>objava u travnju, u  trajanju od 30 dana</a:t>
            </a:r>
          </a:p>
          <a:p>
            <a:pPr lvl="0">
              <a:buClrTx/>
            </a:pPr>
            <a:r>
              <a:rPr lang="hr-HR" sz="2400" dirty="0" smtClean="0">
                <a:effectLst/>
                <a:latin typeface="+mj-lt"/>
              </a:rPr>
              <a:t>potpora malim i srednjim poduzetnicima (</a:t>
            </a:r>
            <a:r>
              <a:rPr lang="hr-HR" sz="2400" dirty="0" smtClean="0">
                <a:solidFill>
                  <a:srgbClr val="000000"/>
                </a:solidFill>
                <a:effectLst/>
                <a:latin typeface="+mj-lt"/>
              </a:rPr>
              <a:t>trgovačka društva, obrtnici, zadruge, (privatne) ustanove i </a:t>
            </a:r>
            <a:r>
              <a:rPr lang="hr-HR" sz="2400" b="1" dirty="0" smtClean="0">
                <a:solidFill>
                  <a:srgbClr val="000000"/>
                </a:solidFill>
                <a:effectLst/>
                <a:latin typeface="+mj-lt"/>
              </a:rPr>
              <a:t>umjetničke organizacije</a:t>
            </a:r>
          </a:p>
          <a:p>
            <a:pPr lvl="0">
              <a:buClrTx/>
            </a:pPr>
            <a:r>
              <a:rPr lang="hr-HR" sz="2400" dirty="0" smtClean="0">
                <a:solidFill>
                  <a:srgbClr val="000000"/>
                </a:solidFill>
                <a:effectLst/>
                <a:latin typeface="+mj-lt"/>
              </a:rPr>
              <a:t>proračun </a:t>
            </a:r>
            <a:r>
              <a:rPr lang="hr-HR" sz="24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hr-HR" sz="2400" dirty="0" smtClean="0">
                <a:solidFill>
                  <a:srgbClr val="000000"/>
                </a:solidFill>
                <a:effectLst/>
                <a:latin typeface="+mj-lt"/>
              </a:rPr>
              <a:t> mil. kuna; OCD – 0,6 mil. kn; 20 programa</a:t>
            </a:r>
          </a:p>
          <a:p>
            <a:pPr lvl="0">
              <a:buClrTx/>
            </a:pPr>
            <a:r>
              <a:rPr lang="hr-HR" sz="2400" dirty="0">
                <a:solidFill>
                  <a:srgbClr val="000000"/>
                </a:solidFill>
                <a:effectLst/>
                <a:latin typeface="+mj-lt"/>
              </a:rPr>
              <a:t>p</a:t>
            </a:r>
            <a:r>
              <a:rPr lang="hr-HR" sz="2400" dirty="0" smtClean="0">
                <a:solidFill>
                  <a:srgbClr val="000000"/>
                </a:solidFill>
                <a:effectLst/>
                <a:latin typeface="+mj-lt"/>
              </a:rPr>
              <a:t>rijava </a:t>
            </a:r>
            <a:r>
              <a:rPr lang="hr-HR" sz="2400" dirty="0" err="1" smtClean="0">
                <a:solidFill>
                  <a:srgbClr val="000000"/>
                </a:solidFill>
                <a:effectLst/>
                <a:latin typeface="+mj-lt"/>
              </a:rPr>
              <a:t>online</a:t>
            </a:r>
            <a:r>
              <a:rPr lang="hr-HR" sz="2400" dirty="0" smtClean="0">
                <a:solidFill>
                  <a:srgbClr val="000000"/>
                </a:solidFill>
                <a:effectLst/>
                <a:latin typeface="+mj-lt"/>
              </a:rPr>
              <a:t> i u tiskanom obliku</a:t>
            </a:r>
            <a:endParaRPr lang="hr-HR" sz="2400" dirty="0" smtClean="0">
              <a:effectLst/>
              <a:latin typeface="+mj-lt"/>
            </a:endParaRPr>
          </a:p>
          <a:p>
            <a:pPr>
              <a:buClrTx/>
            </a:pPr>
            <a:r>
              <a:rPr lang="hr-HR" sz="2400" dirty="0" smtClean="0">
                <a:effectLst/>
                <a:latin typeface="+mj-lt"/>
              </a:rPr>
              <a:t>potpora za nakladništvo i knjižarstvo te izvedbene i vizualne (likovne) umjetnosti</a:t>
            </a:r>
          </a:p>
          <a:p>
            <a:pPr>
              <a:buClrTx/>
            </a:pPr>
            <a:r>
              <a:rPr lang="hr-HR" sz="2400" dirty="0" smtClean="0">
                <a:effectLst/>
                <a:latin typeface="+mj-lt"/>
              </a:rPr>
              <a:t>potpore od 20.000 do 100.000 kn</a:t>
            </a:r>
          </a:p>
          <a:p>
            <a:pPr>
              <a:buClrTx/>
            </a:pPr>
            <a:r>
              <a:rPr lang="hr-HR" sz="2400" dirty="0" smtClean="0">
                <a:effectLst/>
                <a:latin typeface="+mj-lt"/>
              </a:rPr>
              <a:t>namjene: nabava novih tehnologija, zapošljavanje, marketing</a:t>
            </a:r>
          </a:p>
          <a:p>
            <a:pPr>
              <a:buClrTx/>
            </a:pPr>
            <a:r>
              <a:rPr lang="hr-HR" sz="1800" dirty="0">
                <a:effectLst/>
                <a:latin typeface="+mj-lt"/>
              </a:rPr>
              <a:t>k</a:t>
            </a:r>
            <a:r>
              <a:rPr lang="hr-HR" sz="1800" dirty="0" smtClean="0">
                <a:effectLst/>
                <a:latin typeface="+mj-lt"/>
              </a:rPr>
              <a:t>ontakt: </a:t>
            </a:r>
            <a:r>
              <a:rPr lang="hr-HR" sz="1800" dirty="0" smtClean="0">
                <a:effectLst/>
                <a:latin typeface="+mj-lt"/>
                <a:hlinkClick r:id="rId2"/>
              </a:rPr>
              <a:t>stipe.buljan@min-kulture.hr</a:t>
            </a:r>
            <a:r>
              <a:rPr lang="hr-HR" sz="1800" dirty="0" smtClean="0">
                <a:effectLst/>
                <a:latin typeface="+mj-lt"/>
              </a:rPr>
              <a:t> </a:t>
            </a:r>
          </a:p>
          <a:p>
            <a:pPr marL="0" indent="0">
              <a:buClrTx/>
              <a:buNone/>
            </a:pPr>
            <a:endParaRPr lang="hr-HR" sz="1800" dirty="0" smtClean="0">
              <a:effectLst/>
              <a:latin typeface="+mj-lt"/>
            </a:endParaRPr>
          </a:p>
          <a:p>
            <a:endParaRPr lang="hr-HR" dirty="0" smtClean="0">
              <a:effectLst/>
            </a:endParaRPr>
          </a:p>
          <a:p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40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effectLst/>
              </a:rPr>
              <a:t>Javni poziv za otkup knjiga za narodne knjižnice u </a:t>
            </a:r>
            <a:r>
              <a:rPr lang="pl-PL" sz="3200" dirty="0" smtClean="0">
                <a:effectLst/>
              </a:rPr>
              <a:t>2017. </a:t>
            </a:r>
            <a:r>
              <a:rPr lang="pl-PL" sz="3200" dirty="0">
                <a:effectLst/>
              </a:rPr>
              <a:t>godini</a:t>
            </a:r>
            <a:endParaRPr lang="hr-HR" sz="3200" dirty="0"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lvl="0">
              <a:buClrTx/>
            </a:pPr>
            <a:r>
              <a:rPr lang="hr-HR" sz="2400" dirty="0"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lang="hr-HR" sz="2400" dirty="0" smtClean="0">
                <a:effectLst/>
                <a:latin typeface="Arial" pitchFamily="34" charset="0"/>
                <a:cs typeface="Arial" pitchFamily="34" charset="0"/>
              </a:rPr>
              <a:t>rajanje u razdoblju travanj – studeni 2017.</a:t>
            </a:r>
          </a:p>
          <a:p>
            <a:pPr lvl="0">
              <a:buClrTx/>
            </a:pPr>
            <a:r>
              <a:rPr lang="hr-HR" sz="24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sve pravne osobe koje su registrirane za obavljanje nakladničke djelatnosti u RH </a:t>
            </a:r>
            <a:r>
              <a:rPr lang="hr-HR" sz="24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hr-HR" sz="24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autori vlastitih izdanja</a:t>
            </a:r>
            <a:endParaRPr lang="hr-HR" sz="240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buClrTx/>
            </a:pPr>
            <a:r>
              <a:rPr lang="hr-HR" sz="2400" dirty="0">
                <a:solidFill>
                  <a:srgbClr val="000000"/>
                </a:solidFill>
                <a:effectLst/>
                <a:latin typeface="Arial"/>
              </a:rPr>
              <a:t>prijava </a:t>
            </a:r>
            <a:r>
              <a:rPr lang="hr-HR" sz="2400" dirty="0" err="1">
                <a:solidFill>
                  <a:srgbClr val="000000"/>
                </a:solidFill>
                <a:effectLst/>
                <a:latin typeface="Arial"/>
              </a:rPr>
              <a:t>online</a:t>
            </a:r>
            <a:r>
              <a:rPr lang="hr-HR" sz="2400" dirty="0">
                <a:solidFill>
                  <a:srgbClr val="000000"/>
                </a:solidFill>
                <a:effectLst/>
                <a:latin typeface="Arial"/>
              </a:rPr>
              <a:t> i u tiskanom obliku</a:t>
            </a:r>
          </a:p>
          <a:p>
            <a:pPr lvl="0">
              <a:buClrTx/>
            </a:pPr>
            <a:r>
              <a:rPr lang="hr-HR" sz="24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otkupljene knjige namijenjeni su fondovima narodnih knjižnica u Republici Hrvatskoj</a:t>
            </a:r>
          </a:p>
          <a:p>
            <a:pPr lvl="0">
              <a:buClrTx/>
            </a:pPr>
            <a:r>
              <a:rPr lang="hr-HR" sz="24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lang="hr-HR" sz="24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tkupljuju se djela suvremene domaće književnosti, djela od temeljne vrijednosti za nacionalnu kulturu i umjetnost te prijevodi suvremene svjetske književnosti i umjetnosti</a:t>
            </a:r>
          </a:p>
          <a:p>
            <a:pPr marL="0" lvl="0" indent="0">
              <a:buClrTx/>
              <a:buNone/>
            </a:pPr>
            <a:endParaRPr lang="hr-HR" sz="240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effectLst/>
              </a:rPr>
              <a:t>Udio sredstava odobrenih za programe OCD-ova</a:t>
            </a:r>
            <a:r>
              <a:rPr lang="hr-HR" sz="3200" dirty="0">
                <a:effectLst/>
              </a:rPr>
              <a:t> </a:t>
            </a:r>
            <a:r>
              <a:rPr lang="hr-HR" sz="3200" dirty="0" smtClean="0">
                <a:effectLst/>
              </a:rPr>
              <a:t>u ukupno dodijeljenim sredstvima za programe u 2015.</a:t>
            </a:r>
            <a:endParaRPr lang="hr-HR" sz="3200" dirty="0">
              <a:effectLst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619813"/>
              </p:ext>
            </p:extLst>
          </p:nvPr>
        </p:nvGraphicFramePr>
        <p:xfrm>
          <a:off x="82758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78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effectLst/>
              </a:rPr>
              <a:t>Odnos sredstava dodijeljenih OCD-ovima za kulturnu baštinu i „živu kulturu”</a:t>
            </a:r>
            <a:endParaRPr lang="hr-HR" sz="3200" dirty="0">
              <a:effectLst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780010"/>
              </p:ext>
            </p:extLst>
          </p:nvPr>
        </p:nvGraphicFramePr>
        <p:xfrm>
          <a:off x="457200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86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hr-HR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r-HR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Hvala na pažnji!</a:t>
            </a:r>
            <a:endParaRPr lang="hr-HR" b="1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hr-HR" sz="3400" dirty="0" smtClean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34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Pitanja?</a:t>
            </a:r>
          </a:p>
          <a:p>
            <a:pPr>
              <a:buNone/>
            </a:pPr>
            <a:endParaRPr lang="hr-HR" sz="3400" dirty="0" smtClean="0"/>
          </a:p>
          <a:p>
            <a:pPr>
              <a:buNone/>
            </a:pPr>
            <a:endParaRPr lang="hr-HR" sz="3400" dirty="0" smtClean="0"/>
          </a:p>
          <a:p>
            <a:pPr>
              <a:buNone/>
            </a:pPr>
            <a:endParaRPr lang="hr-HR" sz="3400" dirty="0"/>
          </a:p>
        </p:txBody>
      </p:sp>
      <p:pic>
        <p:nvPicPr>
          <p:cNvPr id="6" name="Picture 3" descr="email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512" y="2348880"/>
            <a:ext cx="2488401" cy="221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>
            <a:off x="1619672" y="4869160"/>
            <a:ext cx="5156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r-HR" sz="3000" dirty="0" err="1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stipe.buljan</a:t>
            </a:r>
            <a:r>
              <a:rPr lang="hr-HR" sz="300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@min-</a:t>
            </a:r>
            <a:r>
              <a:rPr lang="hr-HR" sz="3000" dirty="0" err="1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kulture.hr</a:t>
            </a:r>
            <a:endParaRPr lang="hr-HR" sz="3000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1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264696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Ministarstvo kulture</a:t>
            </a:r>
            <a:endParaRPr lang="hr-HR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424936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	</a:t>
            </a:r>
          </a:p>
          <a:p>
            <a:pPr algn="ctr">
              <a:buNone/>
            </a:pPr>
            <a:r>
              <a:rPr lang="hr-HR" b="1" dirty="0" smtClean="0">
                <a:effectLst/>
                <a:latin typeface="+mj-lt"/>
              </a:rPr>
              <a:t>Poziv za predlaganje programa javnih potreba u kulturi za 2018. godinu  </a:t>
            </a:r>
            <a:r>
              <a:rPr lang="hr-HR" sz="2800" dirty="0" smtClean="0">
                <a:effectLst/>
              </a:rPr>
              <a:t>	    </a:t>
            </a:r>
          </a:p>
          <a:p>
            <a:pPr>
              <a:buNone/>
            </a:pPr>
            <a:r>
              <a:rPr lang="hr-HR" sz="2800" dirty="0" smtClean="0">
                <a:effectLst/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hr-HR" sz="2800" dirty="0" smtClean="0">
                <a:effectLst/>
                <a:latin typeface="Arial" pitchFamily="34" charset="0"/>
                <a:cs typeface="Arial" pitchFamily="34" charset="0"/>
              </a:rPr>
              <a:t>		    </a:t>
            </a:r>
          </a:p>
          <a:p>
            <a:pPr>
              <a:buNone/>
            </a:pPr>
            <a:r>
              <a:rPr lang="hr-HR" sz="3000" dirty="0" smtClean="0">
                <a:effectLst/>
                <a:latin typeface="Arial" pitchFamily="34" charset="0"/>
                <a:cs typeface="Arial" pitchFamily="34" charset="0"/>
              </a:rPr>
              <a:t>		        </a:t>
            </a:r>
            <a:r>
              <a:rPr lang="hr-HR" sz="2800" dirty="0" smtClean="0">
                <a:effectLst/>
                <a:latin typeface="Arial" pitchFamily="34" charset="0"/>
                <a:cs typeface="Arial" pitchFamily="34" charset="0"/>
              </a:rPr>
              <a:t>Stipe Buljan, </a:t>
            </a:r>
          </a:p>
          <a:p>
            <a:pPr algn="r">
              <a:buNone/>
            </a:pPr>
            <a:r>
              <a:rPr lang="hr-HR" sz="2800" dirty="0" smtClean="0">
                <a:effectLst/>
                <a:latin typeface="Arial" pitchFamily="34" charset="0"/>
                <a:cs typeface="Arial" pitchFamily="34" charset="0"/>
              </a:rPr>
              <a:t>viši stručni savjetnik za analitičke poslove</a:t>
            </a:r>
          </a:p>
          <a:p>
            <a:pPr algn="r">
              <a:buNone/>
            </a:pPr>
            <a:r>
              <a:rPr lang="hr-HR" sz="2800" dirty="0" smtClean="0">
                <a:effectLst/>
                <a:latin typeface="Arial" pitchFamily="34" charset="0"/>
                <a:cs typeface="Arial" pitchFamily="34" charset="0"/>
              </a:rPr>
              <a:t>				Zagreb, </a:t>
            </a:r>
            <a:r>
              <a:rPr lang="hr-HR" sz="2800" dirty="0"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lang="hr-HR" sz="2800" dirty="0" smtClean="0">
                <a:effectLst/>
                <a:latin typeface="Arial" pitchFamily="34" charset="0"/>
                <a:cs typeface="Arial" pitchFamily="34" charset="0"/>
              </a:rPr>
              <a:t>. ožujka 2017.</a:t>
            </a:r>
          </a:p>
        </p:txBody>
      </p:sp>
      <p:pic>
        <p:nvPicPr>
          <p:cNvPr id="1026" name="Picture 2" descr="K:\Logo MK\MK 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43" y="0"/>
            <a:ext cx="2215757" cy="241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hr-HR" sz="36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Sadržaj</a:t>
            </a:r>
            <a:endParaRPr lang="hr-HR" sz="3600" b="1" dirty="0"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53347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vizija i misija Ministarstva kulture</a:t>
            </a:r>
          </a:p>
          <a:p>
            <a:pPr>
              <a:buClrTx/>
            </a:pP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strateški ciljevi </a:t>
            </a:r>
          </a:p>
          <a:p>
            <a:pPr>
              <a:buClrTx/>
            </a:pP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strateški dokument i pravni propisi</a:t>
            </a:r>
          </a:p>
          <a:p>
            <a:pPr>
              <a:buClrTx/>
            </a:pP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Poziv za predlaganje programa javnih potreba u kulturi za 2018. godinu</a:t>
            </a:r>
          </a:p>
          <a:p>
            <a:pPr>
              <a:buClrTx/>
            </a:pPr>
            <a:r>
              <a:rPr lang="hr-HR" sz="28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osebni (ostali) natječaji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effectLst/>
              </a:rPr>
              <a:t>Vizija i misija </a:t>
            </a:r>
            <a:r>
              <a:rPr lang="hr-HR" sz="3200" dirty="0">
                <a:effectLst/>
              </a:rPr>
              <a:t>M</a:t>
            </a:r>
            <a:r>
              <a:rPr lang="hr-HR" sz="3200" dirty="0" smtClean="0">
                <a:effectLst/>
              </a:rPr>
              <a:t>inistarstva kulture</a:t>
            </a:r>
            <a:endParaRPr lang="hr-HR" sz="3200" dirty="0"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637112"/>
          </a:xfrm>
        </p:spPr>
        <p:txBody>
          <a:bodyPr/>
          <a:lstStyle/>
          <a:p>
            <a:pPr marL="0" indent="0" algn="just">
              <a:buNone/>
            </a:pPr>
            <a:endParaRPr lang="hr-HR" sz="2000" dirty="0" smtClean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hr-HR" sz="2000" dirty="0" smtClean="0">
                <a:effectLst/>
                <a:latin typeface="+mj-lt"/>
              </a:rPr>
              <a:t>Društvo </a:t>
            </a:r>
            <a:r>
              <a:rPr lang="hr-HR" sz="2000" dirty="0">
                <a:effectLst/>
                <a:latin typeface="+mj-lt"/>
              </a:rPr>
              <a:t>u kojem su sloboda kulturnog i umjetničkog stvaralaštva i zaštita kulturne baštine temelj očuvanja i razvitka kulturnog i nacionalnog identiteta u zajednici europskih naroda i Europskoj uniji </a:t>
            </a:r>
            <a:r>
              <a:rPr lang="hr-HR" sz="2000" dirty="0" smtClean="0">
                <a:effectLst/>
                <a:latin typeface="+mj-lt"/>
              </a:rPr>
              <a:t>jest </a:t>
            </a:r>
            <a:r>
              <a:rPr lang="hr-HR" sz="2000" b="1" dirty="0" smtClean="0">
                <a:effectLst/>
                <a:latin typeface="+mj-lt"/>
              </a:rPr>
              <a:t>vizija </a:t>
            </a:r>
            <a:r>
              <a:rPr lang="hr-HR" sz="2000" b="1" dirty="0">
                <a:effectLst/>
                <a:latin typeface="+mj-lt"/>
              </a:rPr>
              <a:t>Ministarstva </a:t>
            </a:r>
            <a:r>
              <a:rPr lang="hr-HR" sz="2000" b="1" dirty="0" smtClean="0">
                <a:effectLst/>
                <a:latin typeface="+mj-lt"/>
              </a:rPr>
              <a:t>kulture</a:t>
            </a:r>
            <a:endParaRPr lang="hr-HR" sz="2000" dirty="0" smtClean="0">
              <a:effectLst/>
              <a:latin typeface="+mj-lt"/>
            </a:endParaRPr>
          </a:p>
          <a:p>
            <a:pPr marL="0" indent="0" algn="just">
              <a:buNone/>
            </a:pPr>
            <a:endParaRPr lang="hr-HR" sz="2000" dirty="0" smtClean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vi-VN" sz="2000" b="1" dirty="0">
                <a:effectLst/>
                <a:latin typeface="+mj-lt"/>
              </a:rPr>
              <a:t>Misija Ministarstva kulture </a:t>
            </a:r>
            <a:r>
              <a:rPr lang="vi-VN" sz="2000" dirty="0">
                <a:effectLst/>
                <a:latin typeface="+mj-lt"/>
              </a:rPr>
              <a:t>jest osiguranje normativnih, organizacijskih, financijskih, materijalnih i drugih uvjeta za razvitak kulturnog i umjetničkog stvaralaštva, zaštitu i očuvanje kulturne baštine u Republici Hrvatskoj te predstavljanje hrvatske kulture u Europi i svijetu i podupiranje svestrane međunarodne kulturne suradnje</a:t>
            </a:r>
            <a:endParaRPr lang="hr-HR" sz="28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1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Cilj 1. Razvoj kulturno-umjetničkog stvaralaštva i proizvodnje</a:t>
            </a:r>
            <a:endParaRPr lang="hr-HR" sz="3200" b="1" dirty="0"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None/>
            </a:pPr>
            <a:endParaRPr lang="hr-HR" dirty="0" smtClean="0"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hr-HR" sz="28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otpora umjetničkom stvaralaštvu, poduzetništvu i participaciji u kulturi</a:t>
            </a:r>
          </a:p>
          <a:p>
            <a:pPr>
              <a:buClrTx/>
            </a:pPr>
            <a:r>
              <a:rPr lang="hr-HR" sz="28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azvoj vizualne umjetnosti i inovativnih umjetničkih i kulturnih praksi</a:t>
            </a:r>
          </a:p>
          <a:p>
            <a:pPr>
              <a:buClrTx/>
            </a:pPr>
            <a:r>
              <a:rPr lang="hr-HR" sz="28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oticanje razvoja izvedbenih umjetnosti</a:t>
            </a:r>
          </a:p>
          <a:p>
            <a:pPr>
              <a:buClrTx/>
            </a:pP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unaprjeđenje audiovizualnih djelatnosti i medija </a:t>
            </a:r>
          </a:p>
          <a:p>
            <a:pPr>
              <a:buClrTx/>
            </a:pPr>
            <a:r>
              <a:rPr lang="hr-HR" sz="28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azvoj književno-nakladničke i knjižnične djelatnosti</a:t>
            </a:r>
            <a:endParaRPr lang="hr-HR" sz="2800" dirty="0"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Cilj 2. Zaštićena i očuvana kulturna baština</a:t>
            </a:r>
            <a:endParaRPr lang="hr-HR" sz="3200" b="1" dirty="0"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hr-HR" sz="28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azvoj službe zaštite i očuvanja kulturne baštine RH</a:t>
            </a:r>
          </a:p>
          <a:p>
            <a:pPr>
              <a:buClrTx/>
            </a:pPr>
            <a:r>
              <a:rPr lang="hr-HR" sz="28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siguran optimalni model zaštite i upravljanja kulturnim dobrima</a:t>
            </a:r>
          </a:p>
          <a:p>
            <a:pPr>
              <a:buClrTx/>
            </a:pPr>
            <a:r>
              <a:rPr lang="hr-HR" sz="28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azvoj muzejsko-galerijske djelatnosti</a:t>
            </a:r>
          </a:p>
          <a:p>
            <a:pPr>
              <a:buClrTx/>
            </a:pPr>
            <a:r>
              <a:rPr lang="hr-HR" sz="28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azvoj arhivske službe uz osiguranje uvjeta za redovito preuzimanje arhivskog gradiva</a:t>
            </a:r>
            <a:endParaRPr lang="hr-HR" sz="2800" dirty="0"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Strateški dokument i opći propisi</a:t>
            </a:r>
            <a:endParaRPr lang="hr-HR" sz="3200" b="1" dirty="0"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Strateški plan Ministarstva kulture 2017.-2019.</a:t>
            </a:r>
          </a:p>
          <a:p>
            <a:pPr marL="0" indent="0">
              <a:buClrTx/>
              <a:buNone/>
            </a:pPr>
            <a:endParaRPr lang="hr-HR" sz="2800" dirty="0" smtClean="0"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r>
              <a:rPr lang="hr-HR" b="1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Pravni propisi</a:t>
            </a:r>
            <a:endParaRPr lang="hr-HR" b="1" dirty="0" smtClean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>
              <a:buClrTx/>
            </a:pP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Zakon o financiranju javnih potreba u kulturi</a:t>
            </a:r>
          </a:p>
          <a:p>
            <a:pPr>
              <a:buClrTx/>
            </a:pP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Pravilnik o izboru i utvrđivanju programa javnih potreba u kulturi</a:t>
            </a:r>
          </a:p>
          <a:p>
            <a:pPr>
              <a:buClrTx/>
            </a:pPr>
            <a:r>
              <a:rPr lang="hr-HR" sz="28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Zakon o kulturnim vijećima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Poziv za predlaganje programa javnih potreba u kulturi za 2018. </a:t>
            </a:r>
            <a:endParaRPr lang="hr-HR" sz="3200" b="1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hr-HR" sz="26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rajanje u razdoblju srpanj - rujan (traje do 60 dana)</a:t>
            </a:r>
          </a:p>
          <a:p>
            <a:pPr>
              <a:buClrTx/>
            </a:pP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objavljuje se na mrežnim stranicama Ministarstva kulture </a:t>
            </a: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www.min-kulture.hr</a:t>
            </a:r>
            <a:endParaRPr lang="hr-HR" sz="2600" dirty="0" smtClean="0">
              <a:solidFill>
                <a:schemeClr val="bg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pravo prijave imaju sve pravne i fizičke osobe</a:t>
            </a:r>
          </a:p>
          <a:p>
            <a:pPr>
              <a:buClrTx/>
            </a:pPr>
            <a:r>
              <a:rPr lang="hr-HR" sz="26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rijave online i u tiskanom obliku</a:t>
            </a:r>
          </a:p>
          <a:p>
            <a:pPr>
              <a:buClrTx/>
            </a:pP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najmanji i najveći iznos potpore definiran je ovisno o programskom području </a:t>
            </a:r>
          </a:p>
          <a:p>
            <a:pPr>
              <a:buNone/>
            </a:pPr>
            <a:endParaRPr lang="hr-HR" sz="3500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Poziv za predlaganje programa javnih potreba u kulturi za 2018. </a:t>
            </a:r>
            <a:endParaRPr lang="hr-HR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buClrTx/>
            </a:pPr>
            <a:r>
              <a:rPr lang="hr-HR" sz="26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ulturna vijeća vrednuju programe</a:t>
            </a:r>
          </a:p>
          <a:p>
            <a:pPr>
              <a:lnSpc>
                <a:spcPct val="90000"/>
              </a:lnSpc>
              <a:buClrTx/>
            </a:pP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ugovori u prvom kvartalu 2018.</a:t>
            </a:r>
          </a:p>
          <a:p>
            <a:pPr>
              <a:lnSpc>
                <a:spcPct val="90000"/>
              </a:lnSpc>
              <a:buClrTx/>
            </a:pP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isplate tijekom 2018. godine u skladu s dinamikom provedbe prijavljenog projekta</a:t>
            </a:r>
          </a:p>
          <a:p>
            <a:pPr>
              <a:lnSpc>
                <a:spcPct val="90000"/>
              </a:lnSpc>
              <a:buClrTx/>
            </a:pP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ukupno programi - cca 330 mil. kuna</a:t>
            </a:r>
          </a:p>
          <a:p>
            <a:pPr>
              <a:lnSpc>
                <a:spcPct val="90000"/>
              </a:lnSpc>
              <a:buClrTx/>
            </a:pPr>
            <a:r>
              <a:rPr lang="hr-HR" sz="2600" dirty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kupno programi OCD-a - cca 100 mil. kuna</a:t>
            </a:r>
          </a:p>
          <a:p>
            <a:pPr>
              <a:lnSpc>
                <a:spcPct val="90000"/>
              </a:lnSpc>
              <a:buClrTx/>
            </a:pPr>
            <a:r>
              <a:rPr lang="hr-HR" sz="2600" dirty="0" smtClean="0">
                <a:solidFill>
                  <a:schemeClr val="bg1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broj programa OCD-a - cca 2500 potpora</a:t>
            </a:r>
          </a:p>
          <a:p>
            <a:pPr marL="0" indent="0">
              <a:buNone/>
            </a:pP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Tok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 9">
    <a:dk1>
      <a:srgbClr val="000000"/>
    </a:dk1>
    <a:lt1>
      <a:srgbClr val="FFFFFF"/>
    </a:lt1>
    <a:dk2>
      <a:srgbClr val="000000"/>
    </a:dk2>
    <a:lt2>
      <a:srgbClr val="808080"/>
    </a:lt2>
    <a:accent1>
      <a:srgbClr val="CCECFF"/>
    </a:accent1>
    <a:accent2>
      <a:srgbClr val="333399"/>
    </a:accent2>
    <a:accent3>
      <a:srgbClr val="FFFFFF"/>
    </a:accent3>
    <a:accent4>
      <a:srgbClr val="000000"/>
    </a:accent4>
    <a:accent5>
      <a:srgbClr val="E2F4FF"/>
    </a:accent5>
    <a:accent6>
      <a:srgbClr val="2D2D8A"/>
    </a:accent6>
    <a:hlink>
      <a:srgbClr val="6600FF"/>
    </a:hlink>
    <a:folHlink>
      <a:srgbClr val="00990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</TotalTime>
  <Words>717</Words>
  <Application>Microsoft Office PowerPoint</Application>
  <PresentationFormat>On-screen Show (4:3)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Wingdings</vt:lpstr>
      <vt:lpstr>Theme1</vt:lpstr>
      <vt:lpstr>   Info dani 2017.     </vt:lpstr>
      <vt:lpstr>Ministarstvo kulture</vt:lpstr>
      <vt:lpstr> Sadržaj</vt:lpstr>
      <vt:lpstr>Vizija i misija Ministarstva kulture</vt:lpstr>
      <vt:lpstr>Cilj 1. Razvoj kulturno-umjetničkog stvaralaštva i proizvodnje</vt:lpstr>
      <vt:lpstr>Cilj 2. Zaštićena i očuvana kulturna baština</vt:lpstr>
      <vt:lpstr>Strateški dokument i opći propisi</vt:lpstr>
      <vt:lpstr>Poziv za predlaganje programa javnih potreba u kulturi za 2018. </vt:lpstr>
      <vt:lpstr>Poziv za predlaganje programa javnih potreba u kulturi za 2018. </vt:lpstr>
      <vt:lpstr>Programska područja - potpore</vt:lpstr>
      <vt:lpstr>Programska područja - potpore</vt:lpstr>
      <vt:lpstr>Temelj i uvjeti za područje nakladništva i knjižarstva</vt:lpstr>
      <vt:lpstr>Posebni natječaji</vt:lpstr>
      <vt:lpstr>Poduzetništvo u kulturi za 2017.</vt:lpstr>
      <vt:lpstr>Javni poziv za otkup knjiga za narodne knjižnice u 2017. godini</vt:lpstr>
      <vt:lpstr>Udio sredstava odobrenih za programe OCD-ova u ukupno dodijeljenim sredstvima za programe u 2015.</vt:lpstr>
      <vt:lpstr>Odnos sredstava dodijeljenih OCD-ovima za kulturnu baštinu i „živu kulturu”</vt:lpstr>
      <vt:lpstr> 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Devil</dc:creator>
  <cp:lastModifiedBy>Stipe Buljan</cp:lastModifiedBy>
  <cp:revision>284</cp:revision>
  <cp:lastPrinted>2017-03-08T15:27:37Z</cp:lastPrinted>
  <dcterms:created xsi:type="dcterms:W3CDTF">2013-01-12T12:54:00Z</dcterms:created>
  <dcterms:modified xsi:type="dcterms:W3CDTF">2017-03-09T10:04:38Z</dcterms:modified>
</cp:coreProperties>
</file>